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11"/>
  </p:notesMasterIdLst>
  <p:sldIdLst>
    <p:sldId id="256" r:id="rId2"/>
    <p:sldId id="317" r:id="rId3"/>
    <p:sldId id="318" r:id="rId4"/>
    <p:sldId id="327" r:id="rId5"/>
    <p:sldId id="328" r:id="rId6"/>
    <p:sldId id="330" r:id="rId7"/>
    <p:sldId id="331" r:id="rId8"/>
    <p:sldId id="333" r:id="rId9"/>
    <p:sldId id="265" r:id="rId10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5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 fontScale="90000"/>
          </a:bodyPr>
          <a:lstStyle/>
          <a:p>
            <a:pPr lvl="0"/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dirty="0" smtClean="0"/>
              <a:t> 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Latn-BA" dirty="0" smtClean="0"/>
              <a:t>FINANSIJSKA ANALIZA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FINANSIJSKI MENADŽMET </a:t>
            </a:r>
            <a:r>
              <a:rPr lang="sr-Latn-CS" sz="1600" smtClean="0"/>
              <a:t>U </a:t>
            </a:r>
            <a:r>
              <a:rPr lang="sr-Latn-CS" sz="1600" smtClean="0"/>
              <a:t>SISTEMU ZDRAVSTVENE ZAŠTITE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</a:t>
            </a:r>
            <a:r>
              <a:rPr lang="sr-Latn-CS" sz="1600" dirty="0" smtClean="0"/>
              <a:t> 	</a:t>
            </a:r>
            <a:r>
              <a:rPr lang="sr-Latn-RS" sz="1600" dirty="0" smtClean="0"/>
              <a:t>ČAS</a:t>
            </a:r>
            <a:r>
              <a:rPr lang="sr-Latn-CS" sz="1600" dirty="0" smtClean="0"/>
              <a:t>: 15</a:t>
            </a:r>
            <a:r>
              <a:rPr lang="sr-Cyrl-CS" sz="1600" dirty="0" smtClean="0"/>
              <a:t> </a:t>
            </a:r>
            <a:r>
              <a:rPr lang="sr-Latn-RS" sz="1600" dirty="0" smtClean="0"/>
              <a:t>I</a:t>
            </a:r>
            <a:r>
              <a:rPr lang="sr-Cyrl-CS" sz="1600" dirty="0" smtClean="0"/>
              <a:t> </a:t>
            </a:r>
            <a:r>
              <a:rPr lang="sr-Latn-BA" sz="1600" dirty="0" smtClean="0"/>
              <a:t>16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NASTAVNA JEDINICA: FINANSIJSKA ANALIZA</a:t>
            </a:r>
          </a:p>
          <a:p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TEMATSKE JEDINICE: 	 </a:t>
            </a:r>
            <a:r>
              <a:rPr lang="fr-FR" sz="1600" dirty="0" smtClean="0"/>
              <a:t>•</a:t>
            </a:r>
            <a:r>
              <a:rPr lang="sr-Latn-RS" sz="1600" dirty="0" smtClean="0"/>
              <a:t>  EVALUACIJA FINANSIJSKIH PERFORMANSI</a:t>
            </a:r>
          </a:p>
          <a:p>
            <a:r>
              <a:rPr lang="sr-Latn-RS" sz="1600" dirty="0" smtClean="0"/>
              <a:t>                                    </a:t>
            </a:r>
            <a:r>
              <a:rPr lang="fr-FR" sz="1600" dirty="0" smtClean="0"/>
              <a:t>• </a:t>
            </a:r>
            <a:r>
              <a:rPr lang="sr-Latn-RS" sz="1600" dirty="0" smtClean="0"/>
              <a:t> SISTEMI MERENJA PERFORMANSI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 KONTROLA POSLOVNIH PERFORMANSI</a:t>
            </a:r>
          </a:p>
          <a:p>
            <a:r>
              <a:rPr lang="sr-Latn-RS" sz="1600" dirty="0" smtClean="0"/>
              <a:t>                                                                                 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sr-Latn-BA" dirty="0" smtClean="0"/>
              <a:t>Finansijska analiza omogućuje da se podaci o poslovanju preduzeća transformišu u skup informacija neophodnih za donošenje poslovnih odluka. Te informacije su potrebne kreditorima, investitorima, menadžmentu, akcionarima.</a:t>
            </a:r>
          </a:p>
          <a:p>
            <a:pPr algn="just"/>
            <a:r>
              <a:rPr lang="sr-Latn-BA" dirty="0" smtClean="0"/>
              <a:t>Finansijski izveštaji predstavljaju ključni izvor podataka o finansijskoj poziciji i zarađivačkoj sposobnosti bilo kog entiteta. Otuda tvrdnja da se finansijska analiza oslanja na računovodstvo.</a:t>
            </a:r>
          </a:p>
          <a:p>
            <a:pPr algn="just"/>
            <a:r>
              <a:rPr lang="sr-Latn-BA" dirty="0" smtClean="0"/>
              <a:t>Finansijska analiza se bavi transformacijom numeričkih podataka iz finansijskih izveštaja radi utvrđivanja različitih mera poslovnih performansi.</a:t>
            </a:r>
          </a:p>
          <a:p>
            <a:pPr algn="just"/>
            <a:endParaRPr lang="sr-Latn-BA" dirty="0" smtClean="0"/>
          </a:p>
          <a:p>
            <a:endParaRPr lang="en-US" dirty="0"/>
          </a:p>
        </p:txBody>
      </p:sp>
      <p:pic>
        <p:nvPicPr>
          <p:cNvPr id="1026" name="Picture 2" descr="D:\Korisnik\Desktop\Kreditni rej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4929187" cy="12192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VRSTE FINANSIJSKE ANALIZE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sr-Latn-BA" sz="1800" dirty="0" smtClean="0"/>
              <a:t>KRITERIJUM VREMENSKI HORIZONT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r-Latn-BA" sz="1800" b="1" dirty="0" smtClean="0"/>
              <a:t>Analiza prethodnih performansi </a:t>
            </a:r>
            <a:r>
              <a:rPr lang="sr-Latn-BA" sz="1800" dirty="0" smtClean="0"/>
              <a:t>– ex post analiaza ili analiza stanja – finansijski izveštaji se odnose na prethodni obračunski period, pa se njihovom analizom mogu dobiti informacije o prethodnim performansama koje mogu da omoguće znatno bolju projekciju budućnosti.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r-Latn-BA" sz="1800" b="1" dirty="0" smtClean="0"/>
              <a:t>Analiza budućih performansi </a:t>
            </a:r>
            <a:r>
              <a:rPr lang="sr-Latn-BA" sz="1800" dirty="0" smtClean="0"/>
              <a:t>– ex ante analiza ili analiza razvoja – se odnosi na planiranje veličina u finansijskim izveštajima. Orijentacija je perspektivna, čime se prognozira razvoj kompanije. </a:t>
            </a:r>
          </a:p>
          <a:p>
            <a:pPr marL="342900" indent="-342900"/>
            <a:r>
              <a:rPr lang="sr-Latn-BA" sz="1800" dirty="0" smtClean="0"/>
              <a:t>KRITERIJUM KATEGORIJA PERFORMANSI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b="1" dirty="0" smtClean="0"/>
              <a:t>Analiza likvidnosti </a:t>
            </a:r>
            <a:r>
              <a:rPr lang="sr-Latn-BA" sz="1800" dirty="0" smtClean="0"/>
              <a:t>(da li je preduzeće sposobno da u svakom trenutku odgovori svojim obavezama, odnosno da li je preduzeće platežno sposobno u kratkom roku);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b="1" dirty="0" smtClean="0"/>
              <a:t>Analiza solventnosti </a:t>
            </a:r>
            <a:r>
              <a:rPr lang="sr-Latn-BA" sz="1800" dirty="0" smtClean="0"/>
              <a:t>(da li je preduzeće platežno sposobno u dugom roku);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b="1" dirty="0" smtClean="0"/>
              <a:t>Analiza aktivnosti </a:t>
            </a:r>
            <a:r>
              <a:rPr lang="sr-Latn-BA" sz="1800" dirty="0" smtClean="0"/>
              <a:t>(brzina obrta);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b="1" dirty="0" smtClean="0"/>
              <a:t>Analiza finansijske strukture </a:t>
            </a:r>
            <a:r>
              <a:rPr lang="sr-Latn-BA" sz="1800" dirty="0" smtClean="0"/>
              <a:t>(finansijskog leveridža, odnosno odnosa između pozajmljenih izvora (kreditnih) i sopstvenog (akcijskog) kapitala;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b="1" dirty="0" smtClean="0"/>
              <a:t>Analiza profitabilnosti </a:t>
            </a:r>
            <a:r>
              <a:rPr lang="sr-Latn-BA" sz="1800" dirty="0" smtClean="0"/>
              <a:t>(stopa povraćaja po različitim nivoima angažovanih sredstava);</a:t>
            </a:r>
          </a:p>
          <a:p>
            <a:pPr marL="342900" indent="-342900">
              <a:buFont typeface="+mj-lt"/>
              <a:buAutoNum type="arabicPeriod"/>
            </a:pPr>
            <a:r>
              <a:rPr lang="sr-Latn-BA" sz="1800" b="1" dirty="0" smtClean="0"/>
              <a:t>Analiza vrednosti</a:t>
            </a:r>
            <a:r>
              <a:rPr lang="sr-Latn-BA" sz="1800" dirty="0" smtClean="0"/>
              <a:t> (kolika je stvorena vrednost za vlasnike preduzeća).</a:t>
            </a:r>
          </a:p>
          <a:p>
            <a:pPr marL="514350" indent="-514350">
              <a:buNone/>
            </a:pPr>
            <a:endParaRPr lang="en-US" dirty="0"/>
          </a:p>
        </p:txBody>
      </p:sp>
      <p:pic>
        <p:nvPicPr>
          <p:cNvPr id="2050" name="Picture 2" descr="D:\Korisnik\Desktop\pos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just"/>
            <a:r>
              <a:rPr lang="sr-Latn-BA" dirty="0" smtClean="0"/>
              <a:t>KRITERIJUM PRIMENJENI ALATI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Analiza apsolutnih brojeva </a:t>
            </a:r>
            <a:r>
              <a:rPr lang="sr-Latn-BA" dirty="0" smtClean="0"/>
              <a:t>(najjednostavnija i informaciono najoskudnija, jer se mogu uočiti problemi tek ukoliko postoje velike anomalije u bilansu stanja i bilansu uspeha).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Horizontalna analiza</a:t>
            </a:r>
            <a:r>
              <a:rPr lang="sr-Latn-BA" dirty="0" smtClean="0"/>
              <a:t> (analiza trenda na osnovu niza bilansa u nizu sukcesivnih obračunskih perioda koja omogućuje da se prate procentualna odstupanja u jednom periodu u odnosu na drugi period, pri tome se jedan period uzima kao bazni i na osnovu tog perioda se prate relativna odstupanja, čime se dobijaju indeksni brojevi).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Vertikalna analiza </a:t>
            </a:r>
            <a:r>
              <a:rPr lang="sr-Latn-BA" dirty="0" smtClean="0"/>
              <a:t>(daje informaciju koliki je udeo pojedinih kategorija u njenoj sintetičkoj kategoriji, npr. učešće gotovine u ukupnim obrtnim sredstvima ili ukupnim sredstvima).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Racio analiza </a:t>
            </a:r>
            <a:r>
              <a:rPr lang="sr-Latn-BA" dirty="0" smtClean="0"/>
              <a:t>(najznačajnija forma analize finansijskih izveštaja koja se zasniva na povezivanju bilansnih pozicija na osnovu uzročno-posledičnih veza).</a:t>
            </a:r>
            <a:endParaRPr lang="en-US" dirty="0"/>
          </a:p>
        </p:txBody>
      </p:sp>
      <p:pic>
        <p:nvPicPr>
          <p:cNvPr id="3074" name="Picture 2" descr="D:\Korisnik\Desktop\tekst_(435)_Finansijska_analiza_i_ocena_uspe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5791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800" dirty="0" smtClean="0"/>
              <a:t>RACIO ANALIZA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sr-Latn-BA" dirty="0" smtClean="0"/>
              <a:t>. Racio broj predstavlja matematički odnos dve bilansne pozicije, koji otkriva određenu unutrešnju finansijsku logiku.</a:t>
            </a:r>
          </a:p>
          <a:p>
            <a:pPr algn="just">
              <a:buNone/>
            </a:pPr>
            <a:r>
              <a:rPr lang="sr-Latn-BA" dirty="0" smtClean="0"/>
              <a:t>∙ Standardi za poređenje performansi mogu da se baziraju na internim normama ili eksternom poređenju.</a:t>
            </a:r>
          </a:p>
          <a:p>
            <a:pPr algn="just">
              <a:buNone/>
            </a:pPr>
            <a:r>
              <a:rPr lang="sr-Latn-BA" dirty="0" smtClean="0"/>
              <a:t>∙ </a:t>
            </a:r>
            <a:r>
              <a:rPr lang="sr-Latn-BA" b="1" dirty="0" smtClean="0"/>
              <a:t>Interne norme </a:t>
            </a:r>
            <a:r>
              <a:rPr lang="sr-Latn-BA" dirty="0" smtClean="0"/>
              <a:t>za poređenje se nalaze unutar jedne kompanije, prevashodno su to istorijske vrednosti. Na ovaj način je moguće porediti različite racio broje za niz uzastopnih obračunskih perioda i pratiti trend neke finansijske performanse. Pored istorijskih podataka mogu se koristiti i anticipativne, odnosno buduće veličine. Te veličine su planskog karaktera i predstavljaju očekivanja menadžmenta za rast i razvoj preduzeća.</a:t>
            </a:r>
          </a:p>
          <a:p>
            <a:pPr algn="just">
              <a:buNone/>
            </a:pPr>
            <a:r>
              <a:rPr lang="en-US" dirty="0" smtClean="0"/>
              <a:t>∙</a:t>
            </a:r>
            <a:r>
              <a:rPr lang="sr-Latn-BA" dirty="0" smtClean="0"/>
              <a:t> </a:t>
            </a:r>
            <a:r>
              <a:rPr lang="sr-Latn-BA" b="1" dirty="0" smtClean="0"/>
              <a:t>Eksterno poređenje  </a:t>
            </a:r>
            <a:r>
              <a:rPr lang="sr-Latn-BA" dirty="0" smtClean="0"/>
              <a:t>se</a:t>
            </a:r>
            <a:r>
              <a:rPr lang="sr-Latn-BA" b="1" dirty="0" smtClean="0"/>
              <a:t> </a:t>
            </a:r>
            <a:r>
              <a:rPr lang="sr-Latn-BA" dirty="0" smtClean="0"/>
              <a:t>odnosi na poređenje performansi konkretnog preduzeća sa jednim ili više preduzeća iz njegovog poslovnog okruženja ili sa prosekom grane, nacionalne ekonomije i sl. Izvore podataka za ovakva poređenja obezbeđuju različite komercijalne i kreditne institucije i asocijacije.</a:t>
            </a:r>
            <a:endParaRPr lang="en-US" b="1" dirty="0"/>
          </a:p>
        </p:txBody>
      </p:sp>
      <p:pic>
        <p:nvPicPr>
          <p:cNvPr id="5122" name="Picture 2" descr="D:\Korisnik\Desktop\srbija-bankrot-790x444-620x3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52400"/>
            <a:ext cx="5334000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BA" sz="2200" b="1" dirty="0" smtClean="0"/>
              <a:t>Analiza likvidnosti i solventnosti</a:t>
            </a:r>
            <a:r>
              <a:rPr lang="sr-Latn-BA" dirty="0" smtClean="0"/>
              <a:t/>
            </a:r>
            <a:br>
              <a:rPr lang="sr-Latn-B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sr-Latn-BA" dirty="0" smtClean="0"/>
              <a:t> </a:t>
            </a:r>
            <a:r>
              <a:rPr lang="sr-Latn-BA" b="1" dirty="0" smtClean="0"/>
              <a:t>Likvidnost</a:t>
            </a:r>
            <a:r>
              <a:rPr lang="sr-Latn-BA" dirty="0" smtClean="0"/>
              <a:t> predtstavlja sposobnost preduzeća da u kratkom roku odgovori na svoje poslovne obaveze.</a:t>
            </a:r>
          </a:p>
          <a:p>
            <a:pPr algn="just">
              <a:buNone/>
            </a:pPr>
            <a:r>
              <a:rPr lang="sr-Latn-BA" dirty="0" smtClean="0"/>
              <a:t>∙ Smanjenje likvidnosti povećava troškove finansiranja, jer ukoliko preduzeće nema dovoljno sredstava da odgovori obavezama ono će morati da se zaduži, čime će povećati troškove finansiranja.</a:t>
            </a:r>
          </a:p>
          <a:p>
            <a:pPr algn="just">
              <a:buNone/>
            </a:pPr>
            <a:r>
              <a:rPr lang="sr-Latn-BA" dirty="0" smtClean="0"/>
              <a:t>∙ Preterana likvidnost nije poželjna, jer to znači da preduzeće ima previše gotovine i gotovinskih ekvivalenata koji ne nose prinos, odnosno prinos se svodi na nulu. To dalje ukazuje da su profitabilnost i likvidnost dve suprostavljenje performanse, odnosno niska likvidnost je povezana sa visokom profitabilnošću i obrnuto visoka likvidnost sa niskom profitabilnošću.</a:t>
            </a:r>
          </a:p>
          <a:p>
            <a:pPr algn="just">
              <a:buNone/>
            </a:pPr>
            <a:r>
              <a:rPr lang="sr-Latn-BA" dirty="0" smtClean="0"/>
              <a:t>∙ Dakle ni atrofija ni hipertrofija visokolikvidnih pozicija nisu poželjne.</a:t>
            </a:r>
          </a:p>
          <a:p>
            <a:pPr algn="just">
              <a:buFont typeface="Wingdings" pitchFamily="2" charset="2"/>
              <a:buChar char="q"/>
            </a:pPr>
            <a:r>
              <a:rPr lang="sr-Latn-BA" b="1" dirty="0" smtClean="0"/>
              <a:t>Solventnost</a:t>
            </a:r>
            <a:r>
              <a:rPr lang="sr-Latn-BA" dirty="0" smtClean="0"/>
              <a:t> je likvidnost na dugi rok. Ona podrazumeva sposobnost preduzeća da u kontinuiranom dužem vremenskom periodu izmiruje svoje obaveze.</a:t>
            </a:r>
          </a:p>
          <a:p>
            <a:pPr algn="just">
              <a:buNone/>
            </a:pPr>
            <a:r>
              <a:rPr lang="sr-Latn-BA" dirty="0" smtClean="0"/>
              <a:t>∙ Kritika - podaci se dobijaju iz bilansa stanja i oni su statička kategorija, a likvidnost je dinamička kategorija. Ona može pravilno da se proceni samo na osnovu tokova gotovine, a podaci se nalaze u izveštaju o novčanim tokovima.</a:t>
            </a:r>
          </a:p>
          <a:p>
            <a:pPr algn="just">
              <a:buNone/>
            </a:pPr>
            <a:endParaRPr lang="sr-Latn-BA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D:\Korisnik\Desktop\Credit_Trade_Risk_Insu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648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Analiza profitabilnosti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Latn-BA" b="1" dirty="0" smtClean="0"/>
              <a:t>Profit</a:t>
            </a:r>
            <a:r>
              <a:rPr lang="sr-Latn-BA" dirty="0" smtClean="0"/>
              <a:t> predstavlja rezultat poslovanja. Računa se na osnovu razlike između ukupnih prihoda i ukupnih troškova.</a:t>
            </a:r>
          </a:p>
          <a:p>
            <a:pPr algn="just"/>
            <a:r>
              <a:rPr lang="sr-Latn-BA" dirty="0" smtClean="0"/>
              <a:t>Profit nije cilj poslovanja, jer cilj poslovanja nije profit, već profitabilnost.</a:t>
            </a:r>
          </a:p>
          <a:p>
            <a:pPr algn="just"/>
            <a:r>
              <a:rPr lang="sr-Latn-BA" dirty="0" smtClean="0"/>
              <a:t>Najčešće korišćeni pokazatelj profitabilnosti je stopa prinosa na ukupna poslovna sredstva ili ukupnu aktivu (</a:t>
            </a:r>
            <a:r>
              <a:rPr lang="sr-Latn-BA" i="1" dirty="0" smtClean="0"/>
              <a:t>return on assets – </a:t>
            </a:r>
            <a:r>
              <a:rPr lang="sr-Latn-BA" b="1" i="1" dirty="0" smtClean="0"/>
              <a:t>ROA</a:t>
            </a:r>
            <a:r>
              <a:rPr lang="sr-Latn-BA" dirty="0" smtClean="0"/>
              <a:t>) i dobija se iz odnosa poslovne dobiti i ukupnih poslovnih sredstava. Ona pokazuje koliko jedinica dobiti se ostvaruje na jednu jednicu angažovanih sredstava. </a:t>
            </a:r>
          </a:p>
          <a:p>
            <a:pPr algn="just"/>
            <a:r>
              <a:rPr lang="sr-Latn-BA" dirty="0" smtClean="0"/>
              <a:t>Za akcionare je korisnije pokazatelj koji meri isplativost njihovih investicija, a to je stopa prinosa na sopstvena sredstva (</a:t>
            </a:r>
            <a:r>
              <a:rPr lang="sr-Latn-BA" i="1" dirty="0" smtClean="0"/>
              <a:t>return od equity – </a:t>
            </a:r>
            <a:r>
              <a:rPr lang="sr-Latn-BA" b="1" i="1" dirty="0" smtClean="0"/>
              <a:t>ROE</a:t>
            </a:r>
            <a:r>
              <a:rPr lang="sr-Latn-BA" dirty="0" smtClean="0"/>
              <a:t>).</a:t>
            </a:r>
          </a:p>
          <a:p>
            <a:pPr algn="just"/>
            <a:endParaRPr lang="sr-Latn-BA" dirty="0" smtClean="0"/>
          </a:p>
          <a:p>
            <a:endParaRPr lang="en-US" dirty="0"/>
          </a:p>
        </p:txBody>
      </p:sp>
      <p:pic>
        <p:nvPicPr>
          <p:cNvPr id="5" name="Picture 2" descr="D:\Korisnik\Desktop\image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52401"/>
            <a:ext cx="50292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3200" dirty="0" smtClean="0"/>
              <a:t>Finansijski indikatori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Autofit/>
          </a:bodyPr>
          <a:lstStyle/>
          <a:p>
            <a:pPr algn="just"/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Finansijski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indikatori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koji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važni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praćenje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performansi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zdravstvenog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sistema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treba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budu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uporedivi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Stoga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je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standardizovana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metodologija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Sistema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zdravstvenih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računa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engl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System of Health 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ccounts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SH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alat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za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indikatore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potrošnje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zdravstvu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sr-Latn-BA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lavni pokazatelji potrošnje za zdravstvo, koji se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koriste u međunarodnim poređenjima, su: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ukupna (javna i privatna) potrošnja za zdravstvo kao ud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 BDP i </a:t>
            </a:r>
            <a:endParaRPr lang="sr-Latn-BA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ukupna potrošnja za zdravstvo po stanovniku u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paritetu kupovne moći.</a:t>
            </a:r>
            <a:endParaRPr lang="sr-Latn-BA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None/>
            </a:pP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Svrha ovih pokazatelja je da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pokažu ukupan obim zdravstvene potrošnje u zemlji, koja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zavisi od raznih faktora: nivoa ekonomske razvijenosti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zemlje (BDP po stanovniku), očekivanja stanovništva u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vezi sa zdravljem, op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št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eg zdravstvenog stanja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stanovništva.</a:t>
            </a:r>
            <a:endParaRPr lang="sr-Latn-BA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Pored navedenih, važne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različite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institucionalne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karakteristike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zdravstvenog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sistema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kao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što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su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raspoloživost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javnih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sredstava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obim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prava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usluge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iz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javnih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sredstava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raspoloživi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kapaciteti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osoblje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kreveti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tehnologija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nivo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plata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nivo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cena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modeli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plaćanja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dava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oca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zdravstvenih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usluga</a:t>
            </a:r>
            <a:r>
              <a:rPr lang="sr-Latn-BA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3815</TotalTime>
  <Words>993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                   FINANSIJSKA ANALIZA</vt:lpstr>
      <vt:lpstr>Slide 2</vt:lpstr>
      <vt:lpstr>VRSTE FINANSIJSKE ANALIZE</vt:lpstr>
      <vt:lpstr>Slide 4</vt:lpstr>
      <vt:lpstr>RACIO ANALIZA</vt:lpstr>
      <vt:lpstr>Analiza likvidnosti i solventnosti </vt:lpstr>
      <vt:lpstr>Analiza profitabilnosti</vt:lpstr>
      <vt:lpstr>Finansijski indikatori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262</cp:revision>
  <dcterms:created xsi:type="dcterms:W3CDTF">2014-04-01T08:09:23Z</dcterms:created>
  <dcterms:modified xsi:type="dcterms:W3CDTF">2019-03-17T15:55:21Z</dcterms:modified>
</cp:coreProperties>
</file>